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24" r:id="rId1"/>
  </p:sldMasterIdLst>
  <p:notesMasterIdLst>
    <p:notesMasterId r:id="rId18"/>
  </p:notesMasterIdLst>
  <p:handoutMasterIdLst>
    <p:handoutMasterId r:id="rId19"/>
  </p:handoutMasterIdLst>
  <p:sldIdLst>
    <p:sldId id="268" r:id="rId2"/>
    <p:sldId id="269" r:id="rId3"/>
    <p:sldId id="279" r:id="rId4"/>
    <p:sldId id="270" r:id="rId5"/>
    <p:sldId id="271" r:id="rId6"/>
    <p:sldId id="272" r:id="rId7"/>
    <p:sldId id="280" r:id="rId8"/>
    <p:sldId id="281" r:id="rId9"/>
    <p:sldId id="282" r:id="rId10"/>
    <p:sldId id="288" r:id="rId11"/>
    <p:sldId id="289" r:id="rId12"/>
    <p:sldId id="292" r:id="rId13"/>
    <p:sldId id="296" r:id="rId14"/>
    <p:sldId id="293" r:id="rId15"/>
    <p:sldId id="294" r:id="rId16"/>
    <p:sldId id="295" r:id="rId17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384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pos="959">
          <p15:clr>
            <a:srgbClr val="A4A3A4"/>
          </p15:clr>
        </p15:guide>
        <p15:guide id="5" pos="67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54" autoAdjust="0"/>
    <p:restoredTop sz="94660"/>
  </p:normalViewPr>
  <p:slideViewPr>
    <p:cSldViewPr>
      <p:cViewPr varScale="1">
        <p:scale>
          <a:sx n="67" d="100"/>
          <a:sy n="67" d="100"/>
        </p:scale>
        <p:origin x="680" y="44"/>
      </p:cViewPr>
      <p:guideLst>
        <p:guide orient="horz" pos="2160"/>
        <p:guide orient="horz" pos="384"/>
        <p:guide orient="horz" pos="3792"/>
        <p:guide pos="959"/>
        <p:guide pos="6719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76" d="100"/>
          <a:sy n="76" d="100"/>
        </p:scale>
        <p:origin x="2538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0C1E31-CE95-43B2-A5E5-BAF250346A9F}" type="doc">
      <dgm:prSet loTypeId="urn:microsoft.com/office/officeart/2005/8/layout/list1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C2A3560-D78D-4359-B2A5-2D4DEFB49F9B}">
      <dgm:prSet custT="1"/>
      <dgm:spPr/>
      <dgm:t>
        <a:bodyPr/>
        <a:lstStyle/>
        <a:p>
          <a:r>
            <a:rPr lang="en-US" sz="1800" b="1" dirty="0"/>
            <a:t>Logistic regression: Standardized input</a:t>
          </a:r>
        </a:p>
      </dgm:t>
    </dgm:pt>
    <dgm:pt modelId="{574F80F0-3501-471F-B839-F9F270B77A26}" type="parTrans" cxnId="{F9B9E4AC-B1A8-4F0B-9773-837E9DD3F277}">
      <dgm:prSet/>
      <dgm:spPr/>
      <dgm:t>
        <a:bodyPr/>
        <a:lstStyle/>
        <a:p>
          <a:endParaRPr lang="en-US"/>
        </a:p>
      </dgm:t>
    </dgm:pt>
    <dgm:pt modelId="{96927F44-7303-4B87-B7BB-634CB41039D2}" type="sibTrans" cxnId="{F9B9E4AC-B1A8-4F0B-9773-837E9DD3F277}">
      <dgm:prSet/>
      <dgm:spPr/>
      <dgm:t>
        <a:bodyPr/>
        <a:lstStyle/>
        <a:p>
          <a:endParaRPr lang="en-US"/>
        </a:p>
      </dgm:t>
    </dgm:pt>
    <dgm:pt modelId="{7E4E0A57-A17D-4DAA-9E70-66759BFC9B83}">
      <dgm:prSet custT="1"/>
      <dgm:spPr/>
      <dgm:t>
        <a:bodyPr/>
        <a:lstStyle/>
        <a:p>
          <a:r>
            <a:rPr lang="en-US" sz="1800" dirty="0"/>
            <a:t>2 models, Cervical Cancer, HPV </a:t>
          </a:r>
        </a:p>
      </dgm:t>
    </dgm:pt>
    <dgm:pt modelId="{5CE459AE-D35E-4186-8CAA-05E027B03149}" type="parTrans" cxnId="{A6602D19-9D6B-4648-89C8-EC1AAA34AE05}">
      <dgm:prSet/>
      <dgm:spPr/>
      <dgm:t>
        <a:bodyPr/>
        <a:lstStyle/>
        <a:p>
          <a:endParaRPr lang="en-US"/>
        </a:p>
      </dgm:t>
    </dgm:pt>
    <dgm:pt modelId="{19D4703B-639C-48F4-9588-F94667A29E32}" type="sibTrans" cxnId="{A6602D19-9D6B-4648-89C8-EC1AAA34AE05}">
      <dgm:prSet/>
      <dgm:spPr/>
      <dgm:t>
        <a:bodyPr/>
        <a:lstStyle/>
        <a:p>
          <a:endParaRPr lang="en-US"/>
        </a:p>
      </dgm:t>
    </dgm:pt>
    <dgm:pt modelId="{B465066C-2C1D-42F5-A45F-29B3D8BBC805}">
      <dgm:prSet custT="1"/>
      <dgm:spPr/>
      <dgm:t>
        <a:bodyPr/>
        <a:lstStyle/>
        <a:p>
          <a:r>
            <a:rPr lang="en-US" sz="1800" b="1" dirty="0"/>
            <a:t>Feature Selection</a:t>
          </a:r>
        </a:p>
      </dgm:t>
    </dgm:pt>
    <dgm:pt modelId="{5B9C97D3-C79E-4933-8DF7-45927FE0F826}" type="parTrans" cxnId="{85F0585B-DD9A-4060-B4E6-1DC4C827567C}">
      <dgm:prSet/>
      <dgm:spPr/>
      <dgm:t>
        <a:bodyPr/>
        <a:lstStyle/>
        <a:p>
          <a:endParaRPr lang="en-US"/>
        </a:p>
      </dgm:t>
    </dgm:pt>
    <dgm:pt modelId="{D1C3CE28-B18D-42E3-A9E6-8C74A71BF858}" type="sibTrans" cxnId="{85F0585B-DD9A-4060-B4E6-1DC4C827567C}">
      <dgm:prSet/>
      <dgm:spPr/>
      <dgm:t>
        <a:bodyPr/>
        <a:lstStyle/>
        <a:p>
          <a:endParaRPr lang="en-US"/>
        </a:p>
      </dgm:t>
    </dgm:pt>
    <dgm:pt modelId="{DA164693-0614-4B0E-913C-D6FDC83A5806}">
      <dgm:prSet custT="1"/>
      <dgm:spPr/>
      <dgm:t>
        <a:bodyPr/>
        <a:lstStyle/>
        <a:p>
          <a:r>
            <a:rPr lang="en-US" sz="1800"/>
            <a:t>Keeping only relevant features </a:t>
          </a:r>
        </a:p>
      </dgm:t>
    </dgm:pt>
    <dgm:pt modelId="{1EE79E0B-CFBD-433B-A300-9B96FEE0B5FF}" type="parTrans" cxnId="{CC86AC9D-C36D-46FB-BA97-34581F1F8C26}">
      <dgm:prSet/>
      <dgm:spPr/>
      <dgm:t>
        <a:bodyPr/>
        <a:lstStyle/>
        <a:p>
          <a:endParaRPr lang="en-US"/>
        </a:p>
      </dgm:t>
    </dgm:pt>
    <dgm:pt modelId="{17ADD1D0-AE19-4D31-8A23-A848BA5BBDC9}" type="sibTrans" cxnId="{CC86AC9D-C36D-46FB-BA97-34581F1F8C26}">
      <dgm:prSet/>
      <dgm:spPr/>
      <dgm:t>
        <a:bodyPr/>
        <a:lstStyle/>
        <a:p>
          <a:endParaRPr lang="en-US"/>
        </a:p>
      </dgm:t>
    </dgm:pt>
    <dgm:pt modelId="{697330AE-A19B-4960-8ABC-E89C3C3CACA7}">
      <dgm:prSet custT="1"/>
      <dgm:spPr/>
      <dgm:t>
        <a:bodyPr/>
        <a:lstStyle/>
        <a:p>
          <a:r>
            <a:rPr lang="en-US" sz="1800" b="1" dirty="0"/>
            <a:t>Addressing imbalance </a:t>
          </a:r>
        </a:p>
      </dgm:t>
    </dgm:pt>
    <dgm:pt modelId="{FAF93235-B611-4727-B0C3-78FD4DBA5D0A}" type="parTrans" cxnId="{C4B1498B-D55F-407D-B8EA-D4904B04DE34}">
      <dgm:prSet/>
      <dgm:spPr/>
      <dgm:t>
        <a:bodyPr/>
        <a:lstStyle/>
        <a:p>
          <a:endParaRPr lang="en-US"/>
        </a:p>
      </dgm:t>
    </dgm:pt>
    <dgm:pt modelId="{9694E261-1328-4557-B8E1-19292E424E79}" type="sibTrans" cxnId="{C4B1498B-D55F-407D-B8EA-D4904B04DE34}">
      <dgm:prSet/>
      <dgm:spPr/>
      <dgm:t>
        <a:bodyPr/>
        <a:lstStyle/>
        <a:p>
          <a:endParaRPr lang="en-US"/>
        </a:p>
      </dgm:t>
    </dgm:pt>
    <dgm:pt modelId="{8EBE1AAD-A159-4B75-A6EF-C3B7C161DE04}">
      <dgm:prSet custT="1"/>
      <dgm:spPr/>
      <dgm:t>
        <a:bodyPr/>
        <a:lstStyle/>
        <a:p>
          <a:r>
            <a:rPr lang="en-US" sz="1800" dirty="0"/>
            <a:t>Diagnoses of cervical cancer or HPV is rarer </a:t>
          </a:r>
        </a:p>
      </dgm:t>
    </dgm:pt>
    <dgm:pt modelId="{583C8C3A-4BC3-4E9D-8EF2-4490C8FED02C}" type="parTrans" cxnId="{EE5DBE4C-D66A-4852-A1A2-DBD0AACFFDFF}">
      <dgm:prSet/>
      <dgm:spPr/>
      <dgm:t>
        <a:bodyPr/>
        <a:lstStyle/>
        <a:p>
          <a:endParaRPr lang="en-US"/>
        </a:p>
      </dgm:t>
    </dgm:pt>
    <dgm:pt modelId="{FF8819B4-5A9C-41A9-83D5-02C74B91A9B6}" type="sibTrans" cxnId="{EE5DBE4C-D66A-4852-A1A2-DBD0AACFFDFF}">
      <dgm:prSet/>
      <dgm:spPr/>
      <dgm:t>
        <a:bodyPr/>
        <a:lstStyle/>
        <a:p>
          <a:endParaRPr lang="en-US"/>
        </a:p>
      </dgm:t>
    </dgm:pt>
    <dgm:pt modelId="{BFF351A2-FEA6-4E7F-816C-7C7378618B00}">
      <dgm:prSet custT="1"/>
      <dgm:spPr/>
      <dgm:t>
        <a:bodyPr/>
        <a:lstStyle/>
        <a:p>
          <a:r>
            <a:rPr lang="en-US" sz="1800" b="1"/>
            <a:t>Final model on balanced data</a:t>
          </a:r>
        </a:p>
      </dgm:t>
    </dgm:pt>
    <dgm:pt modelId="{2B6D0458-59CF-4136-8BAB-7BFB85C7399C}" type="parTrans" cxnId="{00C0CA80-9BD0-4178-8237-10E0331239FC}">
      <dgm:prSet/>
      <dgm:spPr/>
      <dgm:t>
        <a:bodyPr/>
        <a:lstStyle/>
        <a:p>
          <a:endParaRPr lang="en-US"/>
        </a:p>
      </dgm:t>
    </dgm:pt>
    <dgm:pt modelId="{7A6B1170-4958-45F2-8792-C78318EB5779}" type="sibTrans" cxnId="{00C0CA80-9BD0-4178-8237-10E0331239FC}">
      <dgm:prSet/>
      <dgm:spPr/>
      <dgm:t>
        <a:bodyPr/>
        <a:lstStyle/>
        <a:p>
          <a:endParaRPr lang="en-US"/>
        </a:p>
      </dgm:t>
    </dgm:pt>
    <dgm:pt modelId="{16075821-3F56-42E1-A821-543B3E09145A}">
      <dgm:prSet custT="1"/>
      <dgm:spPr/>
      <dgm:t>
        <a:bodyPr/>
        <a:lstStyle/>
        <a:p>
          <a:r>
            <a:rPr lang="en-US" sz="1800" dirty="0"/>
            <a:t>Performance metrics </a:t>
          </a:r>
          <a:endParaRPr lang="LID4096" sz="1800" dirty="0"/>
        </a:p>
      </dgm:t>
    </dgm:pt>
    <dgm:pt modelId="{EF271A8C-230B-445E-8BF8-FFE820D8AF1C}" type="parTrans" cxnId="{9005D4CB-CD80-487E-A98D-F23701581753}">
      <dgm:prSet/>
      <dgm:spPr/>
      <dgm:t>
        <a:bodyPr/>
        <a:lstStyle/>
        <a:p>
          <a:endParaRPr lang="LID4096"/>
        </a:p>
      </dgm:t>
    </dgm:pt>
    <dgm:pt modelId="{9DD343CB-10B2-4DC8-BB96-AA615D52DD1F}" type="sibTrans" cxnId="{9005D4CB-CD80-487E-A98D-F23701581753}">
      <dgm:prSet/>
      <dgm:spPr/>
      <dgm:t>
        <a:bodyPr/>
        <a:lstStyle/>
        <a:p>
          <a:endParaRPr lang="LID4096"/>
        </a:p>
      </dgm:t>
    </dgm:pt>
    <dgm:pt modelId="{608690C0-4211-4C98-8D3F-D13AE4E62748}" type="pres">
      <dgm:prSet presAssocID="{5E0C1E31-CE95-43B2-A5E5-BAF250346A9F}" presName="linear" presStyleCnt="0">
        <dgm:presLayoutVars>
          <dgm:dir/>
          <dgm:animLvl val="lvl"/>
          <dgm:resizeHandles val="exact"/>
        </dgm:presLayoutVars>
      </dgm:prSet>
      <dgm:spPr/>
    </dgm:pt>
    <dgm:pt modelId="{C5AE60EE-A8C7-4CCB-977D-0EC058D067E7}" type="pres">
      <dgm:prSet presAssocID="{AC2A3560-D78D-4359-B2A5-2D4DEFB49F9B}" presName="parentLin" presStyleCnt="0"/>
      <dgm:spPr/>
    </dgm:pt>
    <dgm:pt modelId="{62C82C4D-D708-4CBF-961F-5B238521B93A}" type="pres">
      <dgm:prSet presAssocID="{AC2A3560-D78D-4359-B2A5-2D4DEFB49F9B}" presName="parentLeftMargin" presStyleLbl="node1" presStyleIdx="0" presStyleCnt="4"/>
      <dgm:spPr/>
    </dgm:pt>
    <dgm:pt modelId="{D240E655-6AA7-4F8E-AD28-3FCA00793A37}" type="pres">
      <dgm:prSet presAssocID="{AC2A3560-D78D-4359-B2A5-2D4DEFB49F9B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825CA01E-2ED3-4321-85B7-03D206CD5231}" type="pres">
      <dgm:prSet presAssocID="{AC2A3560-D78D-4359-B2A5-2D4DEFB49F9B}" presName="negativeSpace" presStyleCnt="0"/>
      <dgm:spPr/>
    </dgm:pt>
    <dgm:pt modelId="{2B4984FC-F59F-4745-9FC3-F2A35E187512}" type="pres">
      <dgm:prSet presAssocID="{AC2A3560-D78D-4359-B2A5-2D4DEFB49F9B}" presName="childText" presStyleLbl="conFgAcc1" presStyleIdx="0" presStyleCnt="4">
        <dgm:presLayoutVars>
          <dgm:bulletEnabled val="1"/>
        </dgm:presLayoutVars>
      </dgm:prSet>
      <dgm:spPr/>
    </dgm:pt>
    <dgm:pt modelId="{EBF2DFC4-F2CF-48CA-B7FE-5E22B415081F}" type="pres">
      <dgm:prSet presAssocID="{96927F44-7303-4B87-B7BB-634CB41039D2}" presName="spaceBetweenRectangles" presStyleCnt="0"/>
      <dgm:spPr/>
    </dgm:pt>
    <dgm:pt modelId="{1466BE79-96AB-4FE8-9E0A-70FEB25AF4D1}" type="pres">
      <dgm:prSet presAssocID="{B465066C-2C1D-42F5-A45F-29B3D8BBC805}" presName="parentLin" presStyleCnt="0"/>
      <dgm:spPr/>
    </dgm:pt>
    <dgm:pt modelId="{EAD7E790-31DC-40BB-A022-5DD40BADB3DD}" type="pres">
      <dgm:prSet presAssocID="{B465066C-2C1D-42F5-A45F-29B3D8BBC805}" presName="parentLeftMargin" presStyleLbl="node1" presStyleIdx="0" presStyleCnt="4"/>
      <dgm:spPr/>
    </dgm:pt>
    <dgm:pt modelId="{AC65F173-F972-4B3F-B08E-9A397B679B47}" type="pres">
      <dgm:prSet presAssocID="{B465066C-2C1D-42F5-A45F-29B3D8BBC80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4A5363A-B87B-4338-A896-A4EF3B28338C}" type="pres">
      <dgm:prSet presAssocID="{B465066C-2C1D-42F5-A45F-29B3D8BBC805}" presName="negativeSpace" presStyleCnt="0"/>
      <dgm:spPr/>
    </dgm:pt>
    <dgm:pt modelId="{64BB2D52-1702-41A8-B882-E739E0273059}" type="pres">
      <dgm:prSet presAssocID="{B465066C-2C1D-42F5-A45F-29B3D8BBC805}" presName="childText" presStyleLbl="conFgAcc1" presStyleIdx="1" presStyleCnt="4">
        <dgm:presLayoutVars>
          <dgm:bulletEnabled val="1"/>
        </dgm:presLayoutVars>
      </dgm:prSet>
      <dgm:spPr/>
    </dgm:pt>
    <dgm:pt modelId="{41B53B8F-0124-44A1-A1ED-CA95DCB1E59B}" type="pres">
      <dgm:prSet presAssocID="{D1C3CE28-B18D-42E3-A9E6-8C74A71BF858}" presName="spaceBetweenRectangles" presStyleCnt="0"/>
      <dgm:spPr/>
    </dgm:pt>
    <dgm:pt modelId="{21A44E2C-3833-423A-BC1B-A3C693F052C1}" type="pres">
      <dgm:prSet presAssocID="{697330AE-A19B-4960-8ABC-E89C3C3CACA7}" presName="parentLin" presStyleCnt="0"/>
      <dgm:spPr/>
    </dgm:pt>
    <dgm:pt modelId="{6452803E-861C-4CFA-B95F-BD150C1B688C}" type="pres">
      <dgm:prSet presAssocID="{697330AE-A19B-4960-8ABC-E89C3C3CACA7}" presName="parentLeftMargin" presStyleLbl="node1" presStyleIdx="1" presStyleCnt="4"/>
      <dgm:spPr/>
    </dgm:pt>
    <dgm:pt modelId="{644A8516-F23A-4AF2-BF52-284C739A1FDA}" type="pres">
      <dgm:prSet presAssocID="{697330AE-A19B-4960-8ABC-E89C3C3CACA7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AEB3235-873B-42FC-9759-4ECCA913739D}" type="pres">
      <dgm:prSet presAssocID="{697330AE-A19B-4960-8ABC-E89C3C3CACA7}" presName="negativeSpace" presStyleCnt="0"/>
      <dgm:spPr/>
    </dgm:pt>
    <dgm:pt modelId="{47819504-EF9E-4663-8411-1E67AB889469}" type="pres">
      <dgm:prSet presAssocID="{697330AE-A19B-4960-8ABC-E89C3C3CACA7}" presName="childText" presStyleLbl="conFgAcc1" presStyleIdx="2" presStyleCnt="4">
        <dgm:presLayoutVars>
          <dgm:bulletEnabled val="1"/>
        </dgm:presLayoutVars>
      </dgm:prSet>
      <dgm:spPr/>
    </dgm:pt>
    <dgm:pt modelId="{CAB6590E-F4AB-4897-9E82-7C17F19F28D3}" type="pres">
      <dgm:prSet presAssocID="{9694E261-1328-4557-B8E1-19292E424E79}" presName="spaceBetweenRectangles" presStyleCnt="0"/>
      <dgm:spPr/>
    </dgm:pt>
    <dgm:pt modelId="{49A60C3A-23F0-44EB-BBF7-548973F4CE3C}" type="pres">
      <dgm:prSet presAssocID="{BFF351A2-FEA6-4E7F-816C-7C7378618B00}" presName="parentLin" presStyleCnt="0"/>
      <dgm:spPr/>
    </dgm:pt>
    <dgm:pt modelId="{70CBC8EE-9ECB-4C2F-BE81-3F9F55962496}" type="pres">
      <dgm:prSet presAssocID="{BFF351A2-FEA6-4E7F-816C-7C7378618B00}" presName="parentLeftMargin" presStyleLbl="node1" presStyleIdx="2" presStyleCnt="4"/>
      <dgm:spPr/>
    </dgm:pt>
    <dgm:pt modelId="{2ADEED59-4332-4314-AE4D-AF5738DDB7EB}" type="pres">
      <dgm:prSet presAssocID="{BFF351A2-FEA6-4E7F-816C-7C7378618B00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BCC199C9-2302-4E1B-B22F-A68FFBC864FF}" type="pres">
      <dgm:prSet presAssocID="{BFF351A2-FEA6-4E7F-816C-7C7378618B00}" presName="negativeSpace" presStyleCnt="0"/>
      <dgm:spPr/>
    </dgm:pt>
    <dgm:pt modelId="{D36149DC-90E3-47D3-B13D-9A33E2B21E6A}" type="pres">
      <dgm:prSet presAssocID="{BFF351A2-FEA6-4E7F-816C-7C7378618B00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F35D780D-42F5-4383-AE67-1EDFAC41349C}" type="presOf" srcId="{697330AE-A19B-4960-8ABC-E89C3C3CACA7}" destId="{6452803E-861C-4CFA-B95F-BD150C1B688C}" srcOrd="0" destOrd="0" presId="urn:microsoft.com/office/officeart/2005/8/layout/list1"/>
    <dgm:cxn modelId="{A6602D19-9D6B-4648-89C8-EC1AAA34AE05}" srcId="{AC2A3560-D78D-4359-B2A5-2D4DEFB49F9B}" destId="{7E4E0A57-A17D-4DAA-9E70-66759BFC9B83}" srcOrd="0" destOrd="0" parTransId="{5CE459AE-D35E-4186-8CAA-05E027B03149}" sibTransId="{19D4703B-639C-48F4-9588-F94667A29E32}"/>
    <dgm:cxn modelId="{5092C21F-B16A-408E-A321-C24B01C23B9E}" type="presOf" srcId="{5E0C1E31-CE95-43B2-A5E5-BAF250346A9F}" destId="{608690C0-4211-4C98-8D3F-D13AE4E62748}" srcOrd="0" destOrd="0" presId="urn:microsoft.com/office/officeart/2005/8/layout/list1"/>
    <dgm:cxn modelId="{D249E72F-7E8F-41D8-BAE7-0E3042B02BB8}" type="presOf" srcId="{16075821-3F56-42E1-A821-543B3E09145A}" destId="{D36149DC-90E3-47D3-B13D-9A33E2B21E6A}" srcOrd="0" destOrd="0" presId="urn:microsoft.com/office/officeart/2005/8/layout/list1"/>
    <dgm:cxn modelId="{D847C036-49B3-41CE-9ED5-AF1106788EBD}" type="presOf" srcId="{B465066C-2C1D-42F5-A45F-29B3D8BBC805}" destId="{AC65F173-F972-4B3F-B08E-9A397B679B47}" srcOrd="1" destOrd="0" presId="urn:microsoft.com/office/officeart/2005/8/layout/list1"/>
    <dgm:cxn modelId="{27C9C437-B397-487D-BA13-FCE8F0237714}" type="presOf" srcId="{BFF351A2-FEA6-4E7F-816C-7C7378618B00}" destId="{2ADEED59-4332-4314-AE4D-AF5738DDB7EB}" srcOrd="1" destOrd="0" presId="urn:microsoft.com/office/officeart/2005/8/layout/list1"/>
    <dgm:cxn modelId="{85F0585B-DD9A-4060-B4E6-1DC4C827567C}" srcId="{5E0C1E31-CE95-43B2-A5E5-BAF250346A9F}" destId="{B465066C-2C1D-42F5-A45F-29B3D8BBC805}" srcOrd="1" destOrd="0" parTransId="{5B9C97D3-C79E-4933-8DF7-45927FE0F826}" sibTransId="{D1C3CE28-B18D-42E3-A9E6-8C74A71BF858}"/>
    <dgm:cxn modelId="{3C889167-BB48-4CC6-BFCE-912735004232}" type="presOf" srcId="{697330AE-A19B-4960-8ABC-E89C3C3CACA7}" destId="{644A8516-F23A-4AF2-BF52-284C739A1FDA}" srcOrd="1" destOrd="0" presId="urn:microsoft.com/office/officeart/2005/8/layout/list1"/>
    <dgm:cxn modelId="{EE5DBE4C-D66A-4852-A1A2-DBD0AACFFDFF}" srcId="{697330AE-A19B-4960-8ABC-E89C3C3CACA7}" destId="{8EBE1AAD-A159-4B75-A6EF-C3B7C161DE04}" srcOrd="0" destOrd="0" parTransId="{583C8C3A-4BC3-4E9D-8EF2-4490C8FED02C}" sibTransId="{FF8819B4-5A9C-41A9-83D5-02C74B91A9B6}"/>
    <dgm:cxn modelId="{0691227A-DDED-465D-BB15-5E302058194D}" type="presOf" srcId="{BFF351A2-FEA6-4E7F-816C-7C7378618B00}" destId="{70CBC8EE-9ECB-4C2F-BE81-3F9F55962496}" srcOrd="0" destOrd="0" presId="urn:microsoft.com/office/officeart/2005/8/layout/list1"/>
    <dgm:cxn modelId="{D566137F-7CB8-4F85-9359-8479A2FDD16A}" type="presOf" srcId="{8EBE1AAD-A159-4B75-A6EF-C3B7C161DE04}" destId="{47819504-EF9E-4663-8411-1E67AB889469}" srcOrd="0" destOrd="0" presId="urn:microsoft.com/office/officeart/2005/8/layout/list1"/>
    <dgm:cxn modelId="{00C0CA80-9BD0-4178-8237-10E0331239FC}" srcId="{5E0C1E31-CE95-43B2-A5E5-BAF250346A9F}" destId="{BFF351A2-FEA6-4E7F-816C-7C7378618B00}" srcOrd="3" destOrd="0" parTransId="{2B6D0458-59CF-4136-8BAB-7BFB85C7399C}" sibTransId="{7A6B1170-4958-45F2-8792-C78318EB5779}"/>
    <dgm:cxn modelId="{C4B1498B-D55F-407D-B8EA-D4904B04DE34}" srcId="{5E0C1E31-CE95-43B2-A5E5-BAF250346A9F}" destId="{697330AE-A19B-4960-8ABC-E89C3C3CACA7}" srcOrd="2" destOrd="0" parTransId="{FAF93235-B611-4727-B0C3-78FD4DBA5D0A}" sibTransId="{9694E261-1328-4557-B8E1-19292E424E79}"/>
    <dgm:cxn modelId="{F216949C-0FE4-4641-9F5E-806570473998}" type="presOf" srcId="{7E4E0A57-A17D-4DAA-9E70-66759BFC9B83}" destId="{2B4984FC-F59F-4745-9FC3-F2A35E187512}" srcOrd="0" destOrd="0" presId="urn:microsoft.com/office/officeart/2005/8/layout/list1"/>
    <dgm:cxn modelId="{CC86AC9D-C36D-46FB-BA97-34581F1F8C26}" srcId="{B465066C-2C1D-42F5-A45F-29B3D8BBC805}" destId="{DA164693-0614-4B0E-913C-D6FDC83A5806}" srcOrd="0" destOrd="0" parTransId="{1EE79E0B-CFBD-433B-A300-9B96FEE0B5FF}" sibTransId="{17ADD1D0-AE19-4D31-8A23-A848BA5BBDC9}"/>
    <dgm:cxn modelId="{F9B9E4AC-B1A8-4F0B-9773-837E9DD3F277}" srcId="{5E0C1E31-CE95-43B2-A5E5-BAF250346A9F}" destId="{AC2A3560-D78D-4359-B2A5-2D4DEFB49F9B}" srcOrd="0" destOrd="0" parTransId="{574F80F0-3501-471F-B839-F9F270B77A26}" sibTransId="{96927F44-7303-4B87-B7BB-634CB41039D2}"/>
    <dgm:cxn modelId="{9005D4CB-CD80-487E-A98D-F23701581753}" srcId="{BFF351A2-FEA6-4E7F-816C-7C7378618B00}" destId="{16075821-3F56-42E1-A821-543B3E09145A}" srcOrd="0" destOrd="0" parTransId="{EF271A8C-230B-445E-8BF8-FFE820D8AF1C}" sibTransId="{9DD343CB-10B2-4DC8-BB96-AA615D52DD1F}"/>
    <dgm:cxn modelId="{2AF90DD3-56D2-467D-9F66-3F2AC539A1B7}" type="presOf" srcId="{AC2A3560-D78D-4359-B2A5-2D4DEFB49F9B}" destId="{62C82C4D-D708-4CBF-961F-5B238521B93A}" srcOrd="0" destOrd="0" presId="urn:microsoft.com/office/officeart/2005/8/layout/list1"/>
    <dgm:cxn modelId="{EC06AFE6-58BD-400A-ACCA-0F842F91CEF3}" type="presOf" srcId="{B465066C-2C1D-42F5-A45F-29B3D8BBC805}" destId="{EAD7E790-31DC-40BB-A022-5DD40BADB3DD}" srcOrd="0" destOrd="0" presId="urn:microsoft.com/office/officeart/2005/8/layout/list1"/>
    <dgm:cxn modelId="{64BA26F1-9ACD-4809-89C6-44226D764D10}" type="presOf" srcId="{DA164693-0614-4B0E-913C-D6FDC83A5806}" destId="{64BB2D52-1702-41A8-B882-E739E0273059}" srcOrd="0" destOrd="0" presId="urn:microsoft.com/office/officeart/2005/8/layout/list1"/>
    <dgm:cxn modelId="{5D48CEF9-EB9D-4753-A80A-F47F1D5FA7B7}" type="presOf" srcId="{AC2A3560-D78D-4359-B2A5-2D4DEFB49F9B}" destId="{D240E655-6AA7-4F8E-AD28-3FCA00793A37}" srcOrd="1" destOrd="0" presId="urn:microsoft.com/office/officeart/2005/8/layout/list1"/>
    <dgm:cxn modelId="{47A947E6-52D0-43F2-A26A-4EEF556B2328}" type="presParOf" srcId="{608690C0-4211-4C98-8D3F-D13AE4E62748}" destId="{C5AE60EE-A8C7-4CCB-977D-0EC058D067E7}" srcOrd="0" destOrd="0" presId="urn:microsoft.com/office/officeart/2005/8/layout/list1"/>
    <dgm:cxn modelId="{43818FA6-9AB0-40A6-873F-D5B1AB919F69}" type="presParOf" srcId="{C5AE60EE-A8C7-4CCB-977D-0EC058D067E7}" destId="{62C82C4D-D708-4CBF-961F-5B238521B93A}" srcOrd="0" destOrd="0" presId="urn:microsoft.com/office/officeart/2005/8/layout/list1"/>
    <dgm:cxn modelId="{185A45DD-A182-4205-A1D8-E095CDAD5E5F}" type="presParOf" srcId="{C5AE60EE-A8C7-4CCB-977D-0EC058D067E7}" destId="{D240E655-6AA7-4F8E-AD28-3FCA00793A37}" srcOrd="1" destOrd="0" presId="urn:microsoft.com/office/officeart/2005/8/layout/list1"/>
    <dgm:cxn modelId="{17048710-A1EF-4E14-B975-9F6115BDCB10}" type="presParOf" srcId="{608690C0-4211-4C98-8D3F-D13AE4E62748}" destId="{825CA01E-2ED3-4321-85B7-03D206CD5231}" srcOrd="1" destOrd="0" presId="urn:microsoft.com/office/officeart/2005/8/layout/list1"/>
    <dgm:cxn modelId="{51B07050-3957-42E1-9F3D-2E1C2C3D812E}" type="presParOf" srcId="{608690C0-4211-4C98-8D3F-D13AE4E62748}" destId="{2B4984FC-F59F-4745-9FC3-F2A35E187512}" srcOrd="2" destOrd="0" presId="urn:microsoft.com/office/officeart/2005/8/layout/list1"/>
    <dgm:cxn modelId="{68A4EB4D-DB99-48B8-B582-FFE3159FD551}" type="presParOf" srcId="{608690C0-4211-4C98-8D3F-D13AE4E62748}" destId="{EBF2DFC4-F2CF-48CA-B7FE-5E22B415081F}" srcOrd="3" destOrd="0" presId="urn:microsoft.com/office/officeart/2005/8/layout/list1"/>
    <dgm:cxn modelId="{B4705EB9-0C7A-40A8-9E67-6F4F82B14AD0}" type="presParOf" srcId="{608690C0-4211-4C98-8D3F-D13AE4E62748}" destId="{1466BE79-96AB-4FE8-9E0A-70FEB25AF4D1}" srcOrd="4" destOrd="0" presId="urn:microsoft.com/office/officeart/2005/8/layout/list1"/>
    <dgm:cxn modelId="{CD297232-0CC6-4A42-A281-C1D60D9896D6}" type="presParOf" srcId="{1466BE79-96AB-4FE8-9E0A-70FEB25AF4D1}" destId="{EAD7E790-31DC-40BB-A022-5DD40BADB3DD}" srcOrd="0" destOrd="0" presId="urn:microsoft.com/office/officeart/2005/8/layout/list1"/>
    <dgm:cxn modelId="{D3711FB2-9EE8-41B2-8185-1C2F7DE03B17}" type="presParOf" srcId="{1466BE79-96AB-4FE8-9E0A-70FEB25AF4D1}" destId="{AC65F173-F972-4B3F-B08E-9A397B679B47}" srcOrd="1" destOrd="0" presId="urn:microsoft.com/office/officeart/2005/8/layout/list1"/>
    <dgm:cxn modelId="{2DFDDC47-5349-47AF-864C-02E26C2FC2A2}" type="presParOf" srcId="{608690C0-4211-4C98-8D3F-D13AE4E62748}" destId="{04A5363A-B87B-4338-A896-A4EF3B28338C}" srcOrd="5" destOrd="0" presId="urn:microsoft.com/office/officeart/2005/8/layout/list1"/>
    <dgm:cxn modelId="{C2007B11-A83E-490E-9BC1-6F24DAC211BC}" type="presParOf" srcId="{608690C0-4211-4C98-8D3F-D13AE4E62748}" destId="{64BB2D52-1702-41A8-B882-E739E0273059}" srcOrd="6" destOrd="0" presId="urn:microsoft.com/office/officeart/2005/8/layout/list1"/>
    <dgm:cxn modelId="{340FCA14-FABB-413C-8E26-1A830F5F4226}" type="presParOf" srcId="{608690C0-4211-4C98-8D3F-D13AE4E62748}" destId="{41B53B8F-0124-44A1-A1ED-CA95DCB1E59B}" srcOrd="7" destOrd="0" presId="urn:microsoft.com/office/officeart/2005/8/layout/list1"/>
    <dgm:cxn modelId="{015F3ACB-1B52-4596-A5B7-7B00A97378E7}" type="presParOf" srcId="{608690C0-4211-4C98-8D3F-D13AE4E62748}" destId="{21A44E2C-3833-423A-BC1B-A3C693F052C1}" srcOrd="8" destOrd="0" presId="urn:microsoft.com/office/officeart/2005/8/layout/list1"/>
    <dgm:cxn modelId="{8E3CCD77-B533-4B92-9EEC-91E31EEF6B1D}" type="presParOf" srcId="{21A44E2C-3833-423A-BC1B-A3C693F052C1}" destId="{6452803E-861C-4CFA-B95F-BD150C1B688C}" srcOrd="0" destOrd="0" presId="urn:microsoft.com/office/officeart/2005/8/layout/list1"/>
    <dgm:cxn modelId="{6CB0B3B0-DC68-4AC7-9B51-BD38FA9E8B1A}" type="presParOf" srcId="{21A44E2C-3833-423A-BC1B-A3C693F052C1}" destId="{644A8516-F23A-4AF2-BF52-284C739A1FDA}" srcOrd="1" destOrd="0" presId="urn:microsoft.com/office/officeart/2005/8/layout/list1"/>
    <dgm:cxn modelId="{1D80BBDB-548E-4199-AE66-4177F0694A5D}" type="presParOf" srcId="{608690C0-4211-4C98-8D3F-D13AE4E62748}" destId="{EAEB3235-873B-42FC-9759-4ECCA913739D}" srcOrd="9" destOrd="0" presId="urn:microsoft.com/office/officeart/2005/8/layout/list1"/>
    <dgm:cxn modelId="{F531A7AC-6B1F-4895-B003-F3857129C49F}" type="presParOf" srcId="{608690C0-4211-4C98-8D3F-D13AE4E62748}" destId="{47819504-EF9E-4663-8411-1E67AB889469}" srcOrd="10" destOrd="0" presId="urn:microsoft.com/office/officeart/2005/8/layout/list1"/>
    <dgm:cxn modelId="{4D6AB0AA-7189-4FBC-A059-5A4EF38F39D5}" type="presParOf" srcId="{608690C0-4211-4C98-8D3F-D13AE4E62748}" destId="{CAB6590E-F4AB-4897-9E82-7C17F19F28D3}" srcOrd="11" destOrd="0" presId="urn:microsoft.com/office/officeart/2005/8/layout/list1"/>
    <dgm:cxn modelId="{8D21FE6A-5E3A-4CD2-AA0B-5AAFDB244134}" type="presParOf" srcId="{608690C0-4211-4C98-8D3F-D13AE4E62748}" destId="{49A60C3A-23F0-44EB-BBF7-548973F4CE3C}" srcOrd="12" destOrd="0" presId="urn:microsoft.com/office/officeart/2005/8/layout/list1"/>
    <dgm:cxn modelId="{F01228E8-C866-4342-93BB-A7AB361F6D50}" type="presParOf" srcId="{49A60C3A-23F0-44EB-BBF7-548973F4CE3C}" destId="{70CBC8EE-9ECB-4C2F-BE81-3F9F55962496}" srcOrd="0" destOrd="0" presId="urn:microsoft.com/office/officeart/2005/8/layout/list1"/>
    <dgm:cxn modelId="{724123EA-AC90-4F80-BB04-5C3E79F09FB0}" type="presParOf" srcId="{49A60C3A-23F0-44EB-BBF7-548973F4CE3C}" destId="{2ADEED59-4332-4314-AE4D-AF5738DDB7EB}" srcOrd="1" destOrd="0" presId="urn:microsoft.com/office/officeart/2005/8/layout/list1"/>
    <dgm:cxn modelId="{8685DB97-0398-4D4A-9243-6B9642AEE762}" type="presParOf" srcId="{608690C0-4211-4C98-8D3F-D13AE4E62748}" destId="{BCC199C9-2302-4E1B-B22F-A68FFBC864FF}" srcOrd="13" destOrd="0" presId="urn:microsoft.com/office/officeart/2005/8/layout/list1"/>
    <dgm:cxn modelId="{DD003B09-3D95-44F7-B09D-4F03BE42BAF1}" type="presParOf" srcId="{608690C0-4211-4C98-8D3F-D13AE4E62748}" destId="{D36149DC-90E3-47D3-B13D-9A33E2B21E6A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4984FC-F59F-4745-9FC3-F2A35E187512}">
      <dsp:nvSpPr>
        <dsp:cNvPr id="0" name=""/>
        <dsp:cNvSpPr/>
      </dsp:nvSpPr>
      <dsp:spPr>
        <a:xfrm>
          <a:off x="0" y="267419"/>
          <a:ext cx="9143538" cy="7654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9640" tIns="374904" rIns="709640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2 models, Cervical Cancer, HPV </a:t>
          </a:r>
        </a:p>
      </dsp:txBody>
      <dsp:txXfrm>
        <a:off x="0" y="267419"/>
        <a:ext cx="9143538" cy="765450"/>
      </dsp:txXfrm>
    </dsp:sp>
    <dsp:sp modelId="{D240E655-6AA7-4F8E-AD28-3FCA00793A37}">
      <dsp:nvSpPr>
        <dsp:cNvPr id="0" name=""/>
        <dsp:cNvSpPr/>
      </dsp:nvSpPr>
      <dsp:spPr>
        <a:xfrm>
          <a:off x="457176" y="1739"/>
          <a:ext cx="6400476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1923" tIns="0" rIns="24192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Logistic regression: Standardized input</a:t>
          </a:r>
        </a:p>
      </dsp:txBody>
      <dsp:txXfrm>
        <a:off x="483115" y="27678"/>
        <a:ext cx="6348598" cy="479482"/>
      </dsp:txXfrm>
    </dsp:sp>
    <dsp:sp modelId="{64BB2D52-1702-41A8-B882-E739E0273059}">
      <dsp:nvSpPr>
        <dsp:cNvPr id="0" name=""/>
        <dsp:cNvSpPr/>
      </dsp:nvSpPr>
      <dsp:spPr>
        <a:xfrm>
          <a:off x="0" y="1395749"/>
          <a:ext cx="9143538" cy="7654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9640" tIns="374904" rIns="709640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Keeping only relevant features </a:t>
          </a:r>
        </a:p>
      </dsp:txBody>
      <dsp:txXfrm>
        <a:off x="0" y="1395749"/>
        <a:ext cx="9143538" cy="765450"/>
      </dsp:txXfrm>
    </dsp:sp>
    <dsp:sp modelId="{AC65F173-F972-4B3F-B08E-9A397B679B47}">
      <dsp:nvSpPr>
        <dsp:cNvPr id="0" name=""/>
        <dsp:cNvSpPr/>
      </dsp:nvSpPr>
      <dsp:spPr>
        <a:xfrm>
          <a:off x="457176" y="1130069"/>
          <a:ext cx="6400476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1923" tIns="0" rIns="24192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Feature Selection</a:t>
          </a:r>
        </a:p>
      </dsp:txBody>
      <dsp:txXfrm>
        <a:off x="483115" y="1156008"/>
        <a:ext cx="6348598" cy="479482"/>
      </dsp:txXfrm>
    </dsp:sp>
    <dsp:sp modelId="{47819504-EF9E-4663-8411-1E67AB889469}">
      <dsp:nvSpPr>
        <dsp:cNvPr id="0" name=""/>
        <dsp:cNvSpPr/>
      </dsp:nvSpPr>
      <dsp:spPr>
        <a:xfrm>
          <a:off x="0" y="2524080"/>
          <a:ext cx="9143538" cy="7654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9640" tIns="374904" rIns="709640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Diagnoses of cervical cancer or HPV is rarer </a:t>
          </a:r>
        </a:p>
      </dsp:txBody>
      <dsp:txXfrm>
        <a:off x="0" y="2524080"/>
        <a:ext cx="9143538" cy="765450"/>
      </dsp:txXfrm>
    </dsp:sp>
    <dsp:sp modelId="{644A8516-F23A-4AF2-BF52-284C739A1FDA}">
      <dsp:nvSpPr>
        <dsp:cNvPr id="0" name=""/>
        <dsp:cNvSpPr/>
      </dsp:nvSpPr>
      <dsp:spPr>
        <a:xfrm>
          <a:off x="457176" y="2258400"/>
          <a:ext cx="6400476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1923" tIns="0" rIns="24192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Addressing imbalance </a:t>
          </a:r>
        </a:p>
      </dsp:txBody>
      <dsp:txXfrm>
        <a:off x="483115" y="2284339"/>
        <a:ext cx="6348598" cy="479482"/>
      </dsp:txXfrm>
    </dsp:sp>
    <dsp:sp modelId="{D36149DC-90E3-47D3-B13D-9A33E2B21E6A}">
      <dsp:nvSpPr>
        <dsp:cNvPr id="0" name=""/>
        <dsp:cNvSpPr/>
      </dsp:nvSpPr>
      <dsp:spPr>
        <a:xfrm>
          <a:off x="0" y="3652410"/>
          <a:ext cx="9143538" cy="7654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9640" tIns="374904" rIns="709640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Performance metrics </a:t>
          </a:r>
          <a:endParaRPr lang="LID4096" sz="1800" kern="1200" dirty="0"/>
        </a:p>
      </dsp:txBody>
      <dsp:txXfrm>
        <a:off x="0" y="3652410"/>
        <a:ext cx="9143538" cy="765450"/>
      </dsp:txXfrm>
    </dsp:sp>
    <dsp:sp modelId="{2ADEED59-4332-4314-AE4D-AF5738DDB7EB}">
      <dsp:nvSpPr>
        <dsp:cNvPr id="0" name=""/>
        <dsp:cNvSpPr/>
      </dsp:nvSpPr>
      <dsp:spPr>
        <a:xfrm>
          <a:off x="457176" y="3386730"/>
          <a:ext cx="6400476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1923" tIns="0" rIns="24192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Final model on balanced data</a:t>
          </a:r>
        </a:p>
      </dsp:txBody>
      <dsp:txXfrm>
        <a:off x="483115" y="3412669"/>
        <a:ext cx="6348598" cy="4794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A74EB7-856E-45FD-83F0-5F7C6F3E4372}" type="datetimeFigureOut">
              <a:rPr lang="en-US"/>
              <a:t>8/12/2023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886E15-F82A-4596-A46C-375C6D3981E1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83081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0E40-8125-41F8-BB6C-139D8D531A4F}" type="datetimeFigureOut">
              <a:rPr lang="en-US"/>
              <a:t>8/12/2023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105DB2-FD3E-441D-8B7E-7AE83ECE27B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94720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105DB2-FD3E-441D-8B7E-7AE83ECE27B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5276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105DB2-FD3E-441D-8B7E-7AE83ECE27B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6001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105DB2-FD3E-441D-8B7E-7AE83ECE27B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3972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105DB2-FD3E-441D-8B7E-7AE83ECE27B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443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105DB2-FD3E-441D-8B7E-7AE83ECE27B3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7302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105DB2-FD3E-441D-8B7E-7AE83ECE27B3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8745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block"/>
          <p:cNvSpPr/>
          <p:nvPr/>
        </p:nvSpPr>
        <p:spPr bwMode="invGray">
          <a:xfrm>
            <a:off x="1141413" y="1600200"/>
            <a:ext cx="11047412" cy="32766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grpSp>
        <p:nvGrpSpPr>
          <p:cNvPr id="7" name="top graphic"/>
          <p:cNvGrpSpPr/>
          <p:nvPr/>
        </p:nvGrpSpPr>
        <p:grpSpPr>
          <a:xfrm>
            <a:off x="1279" y="0"/>
            <a:ext cx="12188952" cy="429768"/>
            <a:chOff x="1279" y="0"/>
            <a:chExt cx="12188952" cy="429768"/>
          </a:xfrm>
        </p:grpSpPr>
        <p:sp>
          <p:nvSpPr>
            <p:cNvPr id="8" name="Rectangle 7"/>
            <p:cNvSpPr/>
            <p:nvPr/>
          </p:nvSpPr>
          <p:spPr>
            <a:xfrm>
              <a:off x="1279" y="0"/>
              <a:ext cx="12188952" cy="2286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279" y="228600"/>
              <a:ext cx="12188952" cy="20116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279" y="306324"/>
              <a:ext cx="12188952" cy="45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</p:grpSp>
      <p:grpSp>
        <p:nvGrpSpPr>
          <p:cNvPr id="23" name="bottom graphic"/>
          <p:cNvGrpSpPr/>
          <p:nvPr/>
        </p:nvGrpSpPr>
        <p:grpSpPr>
          <a:xfrm>
            <a:off x="0" y="6080760"/>
            <a:ext cx="12190231" cy="777240"/>
            <a:chOff x="0" y="6080760"/>
            <a:chExt cx="12190231" cy="777240"/>
          </a:xfrm>
        </p:grpSpPr>
        <p:sp>
          <p:nvSpPr>
            <p:cNvPr id="13" name="Rectangle 12"/>
            <p:cNvSpPr/>
            <p:nvPr/>
          </p:nvSpPr>
          <p:spPr>
            <a:xfrm>
              <a:off x="0" y="6217920"/>
              <a:ext cx="12188825" cy="6400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003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279" y="6080760"/>
              <a:ext cx="12188952" cy="972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279" y="6172200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 bwMode="invGray">
          <a:xfrm>
            <a:off x="1522414" y="1905000"/>
            <a:ext cx="9143998" cy="26670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bg1"/>
                </a:solidFill>
                <a:effectLst>
                  <a:outerShdw blurRad="88900" algn="ctr" rotWithShape="0">
                    <a:prstClr val="black">
                      <a:alpha val="35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029200"/>
            <a:ext cx="8229598" cy="838200"/>
          </a:xfrm>
        </p:spPr>
        <p:txBody>
          <a:bodyPr/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B76B7-5811-4114-8A95-998148FFD529}" type="datetime1">
              <a:rPr lang="en-US" smtClean="0"/>
              <a:t>8/12/2023</a:t>
            </a:fld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169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C077A-EF7A-41AA-8976-110EB7416C60}" type="datetime1">
              <a:rPr lang="en-US" smtClean="0"/>
              <a:t>8/12/2023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790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94507" y="609600"/>
            <a:ext cx="1143001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3" y="609600"/>
            <a:ext cx="7696198" cy="54102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5912B-6681-4BDF-AE10-F59636249FF3}" type="datetime1">
              <a:rPr lang="en-US" smtClean="0"/>
              <a:t>8/12/2023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41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C8E22-D0BA-4CB4-9C32-B27533199514}" type="datetime1">
              <a:rPr lang="en-US" smtClean="0"/>
              <a:t>8/12/2023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0647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180A9-7A83-412D-A8AC-5AF60A8AA507}" type="datetime1">
              <a:rPr lang="en-US" smtClean="0"/>
              <a:t>8/12/2023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591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4876800"/>
            <a:ext cx="8229598" cy="1143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A563DF0-FDDF-4143-9D8C-6AF41892E174}" type="datetime1">
              <a:rPr lang="en-US" smtClean="0"/>
              <a:t>8/12/2023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106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4999"/>
            <a:ext cx="4435564" cy="408892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849" y="1904999"/>
            <a:ext cx="4435564" cy="408892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B83F9-4677-4C31-8407-7919061A580B}" type="datetime1">
              <a:rPr lang="en-US" smtClean="0"/>
              <a:t>8/12/2023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259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828800"/>
            <a:ext cx="4419599" cy="6858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590801"/>
            <a:ext cx="4419599" cy="3429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6814" y="1828800"/>
            <a:ext cx="4419599" cy="6858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6814" y="2590801"/>
            <a:ext cx="4419599" cy="3429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939A6-3450-434F-A872-BEE63F7EB093}" type="datetime1">
              <a:rPr lang="en-US" smtClean="0"/>
              <a:t>8/12/2023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700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ABB1C-FA00-4171-BA31-4C5E719472F3}" type="datetime1">
              <a:rPr lang="en-US" smtClean="0"/>
              <a:t>8/12/2023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316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bottom graphic"/>
          <p:cNvGrpSpPr/>
          <p:nvPr userDrawn="1"/>
        </p:nvGrpSpPr>
        <p:grpSpPr>
          <a:xfrm>
            <a:off x="0" y="6309360"/>
            <a:ext cx="12190231" cy="548640"/>
            <a:chOff x="0" y="6309360"/>
            <a:chExt cx="12190231" cy="548640"/>
          </a:xfrm>
        </p:grpSpPr>
        <p:sp>
          <p:nvSpPr>
            <p:cNvPr id="7" name="Rectangle 6"/>
            <p:cNvSpPr/>
            <p:nvPr/>
          </p:nvSpPr>
          <p:spPr>
            <a:xfrm>
              <a:off x="0" y="6400800"/>
              <a:ext cx="12188825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003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279" y="6309360"/>
              <a:ext cx="12188952" cy="972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279" y="6379143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C8610-5B57-4C6B-BF9F-F5397A1F60B8}" type="datetime1">
              <a:rPr lang="en-US" smtClean="0"/>
              <a:t>8/12/2023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035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"/>
          <p:cNvSpPr/>
          <p:nvPr/>
        </p:nvSpPr>
        <p:spPr>
          <a:xfrm>
            <a:off x="1217610" y="1019175"/>
            <a:ext cx="6126480" cy="4572000"/>
          </a:xfrm>
          <a:prstGeom prst="rect">
            <a:avLst/>
          </a:prstGeom>
          <a:noFill/>
          <a:ln w="1016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3214" y="1371600"/>
            <a:ext cx="3124200" cy="2057400"/>
          </a:xfrm>
        </p:spPr>
        <p:txBody>
          <a:bodyPr anchor="b">
            <a:normAutofit/>
          </a:bodyPr>
          <a:lstStyle>
            <a:lvl1pPr algn="l">
              <a:defRPr sz="32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91930" y="1293495"/>
            <a:ext cx="5577840" cy="402336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3214" y="3536829"/>
            <a:ext cx="3124200" cy="1797169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BF3DD-8B6D-46AA-BCA9-242D4EF63DDF}" type="datetime1">
              <a:rPr lang="en-US" smtClean="0"/>
              <a:t>8/12/2023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13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"/>
          <p:cNvSpPr/>
          <p:nvPr/>
        </p:nvSpPr>
        <p:spPr>
          <a:xfrm>
            <a:off x="1217610" y="1019175"/>
            <a:ext cx="6126480" cy="4572000"/>
          </a:xfrm>
          <a:prstGeom prst="rect">
            <a:avLst/>
          </a:prstGeom>
          <a:noFill/>
          <a:ln w="1016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3214" y="1371600"/>
            <a:ext cx="3124200" cy="2057400"/>
          </a:xfrm>
        </p:spPr>
        <p:txBody>
          <a:bodyPr anchor="b">
            <a:norm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400490" y="1202055"/>
            <a:ext cx="5760720" cy="4206240"/>
          </a:xfrm>
          <a:solidFill>
            <a:schemeClr val="bg1">
              <a:lumMod val="95000"/>
            </a:schemeClr>
          </a:solidFill>
        </p:spPr>
        <p:txBody>
          <a:bodyPr tIns="914400">
            <a:normAutofit/>
          </a:bodyPr>
          <a:lstStyle>
            <a:lvl1pPr marL="0" indent="0" algn="ctr">
              <a:spcBef>
                <a:spcPts val="0"/>
              </a:spcBef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3214" y="3536829"/>
            <a:ext cx="3124200" cy="1797171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1AE9-3D4A-4A08-B03D-DC6D2ADF5464}" type="datetime1">
              <a:rPr lang="en-US" smtClean="0"/>
              <a:t>8/12/2023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862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bottom graphic"/>
          <p:cNvGrpSpPr/>
          <p:nvPr/>
        </p:nvGrpSpPr>
        <p:grpSpPr>
          <a:xfrm>
            <a:off x="0" y="6309360"/>
            <a:ext cx="12190231" cy="548640"/>
            <a:chOff x="0" y="6309360"/>
            <a:chExt cx="12190231" cy="548640"/>
          </a:xfrm>
        </p:grpSpPr>
        <p:sp>
          <p:nvSpPr>
            <p:cNvPr id="7" name="Rectangle 6"/>
            <p:cNvSpPr/>
            <p:nvPr/>
          </p:nvSpPr>
          <p:spPr>
            <a:xfrm>
              <a:off x="0" y="6400800"/>
              <a:ext cx="12188825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003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279" y="6309360"/>
              <a:ext cx="12188952" cy="972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279" y="6379143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</p:grpSp>
      <p:grpSp>
        <p:nvGrpSpPr>
          <p:cNvPr id="10" name="top graphic"/>
          <p:cNvGrpSpPr/>
          <p:nvPr/>
        </p:nvGrpSpPr>
        <p:grpSpPr>
          <a:xfrm>
            <a:off x="1279" y="0"/>
            <a:ext cx="12188952" cy="320040"/>
            <a:chOff x="1279" y="0"/>
            <a:chExt cx="12188952" cy="320040"/>
          </a:xfrm>
        </p:grpSpPr>
        <p:sp>
          <p:nvSpPr>
            <p:cNvPr id="11" name="Rectangle 10"/>
            <p:cNvSpPr/>
            <p:nvPr/>
          </p:nvSpPr>
          <p:spPr>
            <a:xfrm>
              <a:off x="1279" y="0"/>
              <a:ext cx="12188952" cy="17023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279" y="170234"/>
              <a:ext cx="12188952" cy="149806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279" y="231421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876" y="609600"/>
            <a:ext cx="9143538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876" y="1905000"/>
            <a:ext cx="9143538" cy="369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1507498" y="6516865"/>
            <a:ext cx="6062145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7994363" y="6516865"/>
            <a:ext cx="1327622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C6E67D0-0200-42BE-A0B2-78C70FBBB312}" type="datetime1">
              <a:rPr lang="en-US" smtClean="0"/>
              <a:pPr/>
              <a:t>8/12/2023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9730094" y="6516865"/>
            <a:ext cx="93631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681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  <p:sldLayoutId id="2147483914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SzPct val="100000"/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80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80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80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80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dc.gov/cancer/cervical/basic_info/screening.htm" TargetMode="External"/><Relationship Id="rId2" Type="http://schemas.openxmlformats.org/officeDocument/2006/relationships/hyperlink" Target="https://www.cdc.gov/vaccines/vpd/hpv/public/index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dc.gov/cancer/hpv/statistics/index.ht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6212" y="2286000"/>
            <a:ext cx="9753600" cy="2133600"/>
          </a:xfrm>
        </p:spPr>
        <p:txBody>
          <a:bodyPr>
            <a:normAutofit/>
          </a:bodyPr>
          <a:lstStyle/>
          <a:p>
            <a:r>
              <a:rPr lang="en-US" sz="4800" dirty="0"/>
              <a:t>Cervical Cancer Risk Factors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Kristie Kooken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60781D1-46A1-222D-46B9-121B201065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04612" y="63246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189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8607">
        <p:fade/>
      </p:transition>
    </mc:Choice>
    <mc:Fallback xmlns="">
      <p:transition spd="med" advTm="186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Title 1">
            <a:extLst>
              <a:ext uri="{FF2B5EF4-FFF2-40B4-BE49-F238E27FC236}">
                <a16:creationId xmlns:a16="http://schemas.microsoft.com/office/drawing/2014/main" id="{3E341C33-90FA-8551-13AC-6CC0ADA44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3214" y="1371600"/>
            <a:ext cx="3505198" cy="1524000"/>
          </a:xfrm>
        </p:spPr>
        <p:txBody>
          <a:bodyPr/>
          <a:lstStyle/>
          <a:p>
            <a:r>
              <a:rPr lang="en-US" b="0" dirty="0"/>
              <a:t>Model Development: Dropping variables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ADD975F-C0BF-7A35-C15F-CB3CE2FC691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14168" y="1293495"/>
            <a:ext cx="4533363" cy="402336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081" name="Text Placeholder 3">
            <a:extLst>
              <a:ext uri="{FF2B5EF4-FFF2-40B4-BE49-F238E27FC236}">
                <a16:creationId xmlns:a16="http://schemas.microsoft.com/office/drawing/2014/main" id="{94056EE9-E739-BC03-C7EA-E202922B53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999412" y="2876550"/>
            <a:ext cx="3124200" cy="2971800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Using correlation to determine relationship between continuous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4 variables are dropped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+2 variables with no documentation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CAE5184-7486-B952-3AC2-A40D3701CF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3212" y="6400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799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7049">
        <p:fade/>
      </p:transition>
    </mc:Choice>
    <mc:Fallback xmlns="">
      <p:transition spd="med" advTm="670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0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E766E-9093-6852-0685-8CAAB74C4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876" y="609600"/>
            <a:ext cx="9143538" cy="1066800"/>
          </a:xfrm>
        </p:spPr>
        <p:txBody>
          <a:bodyPr anchor="b">
            <a:normAutofit/>
          </a:bodyPr>
          <a:lstStyle/>
          <a:p>
            <a:r>
              <a:rPr lang="en-US" dirty="0"/>
              <a:t>Model development: Methodology</a:t>
            </a:r>
            <a:endParaRPr lang="LID4096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AE7DEED-DB44-7DCB-D769-1BE5D4C116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6837542"/>
              </p:ext>
            </p:extLst>
          </p:nvPr>
        </p:nvGraphicFramePr>
        <p:xfrm>
          <a:off x="1522876" y="1828800"/>
          <a:ext cx="9143538" cy="441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9799DEE-C8CA-CCDE-734F-D53E58FA24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52212" y="6461125"/>
            <a:ext cx="406400" cy="39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800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6403">
        <p:fade/>
      </p:transition>
    </mc:Choice>
    <mc:Fallback xmlns="">
      <p:transition spd="med" advTm="12640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4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E27F5-55D7-A1BC-68F2-B30B0EEF8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Logistic Regression final model</a:t>
            </a:r>
            <a:endParaRPr lang="LID4096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8020F4B-E789-7085-BCFA-5AF8CA46A1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8904826"/>
              </p:ext>
            </p:extLst>
          </p:nvPr>
        </p:nvGraphicFramePr>
        <p:xfrm>
          <a:off x="1358898" y="2286000"/>
          <a:ext cx="9296403" cy="3276599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2414072">
                  <a:extLst>
                    <a:ext uri="{9D8B030D-6E8A-4147-A177-3AD203B41FA5}">
                      <a16:colId xmlns:a16="http://schemas.microsoft.com/office/drawing/2014/main" val="1784228952"/>
                    </a:ext>
                  </a:extLst>
                </a:gridCol>
                <a:gridCol w="1135639">
                  <a:extLst>
                    <a:ext uri="{9D8B030D-6E8A-4147-A177-3AD203B41FA5}">
                      <a16:colId xmlns:a16="http://schemas.microsoft.com/office/drawing/2014/main" val="1877411049"/>
                    </a:ext>
                  </a:extLst>
                </a:gridCol>
                <a:gridCol w="1154934">
                  <a:extLst>
                    <a:ext uri="{9D8B030D-6E8A-4147-A177-3AD203B41FA5}">
                      <a16:colId xmlns:a16="http://schemas.microsoft.com/office/drawing/2014/main" val="3309686492"/>
                    </a:ext>
                  </a:extLst>
                </a:gridCol>
                <a:gridCol w="1154934">
                  <a:extLst>
                    <a:ext uri="{9D8B030D-6E8A-4147-A177-3AD203B41FA5}">
                      <a16:colId xmlns:a16="http://schemas.microsoft.com/office/drawing/2014/main" val="1244519693"/>
                    </a:ext>
                  </a:extLst>
                </a:gridCol>
                <a:gridCol w="1042046">
                  <a:extLst>
                    <a:ext uri="{9D8B030D-6E8A-4147-A177-3AD203B41FA5}">
                      <a16:colId xmlns:a16="http://schemas.microsoft.com/office/drawing/2014/main" val="2754387723"/>
                    </a:ext>
                  </a:extLst>
                </a:gridCol>
                <a:gridCol w="1197389">
                  <a:extLst>
                    <a:ext uri="{9D8B030D-6E8A-4147-A177-3AD203B41FA5}">
                      <a16:colId xmlns:a16="http://schemas.microsoft.com/office/drawing/2014/main" val="2225193019"/>
                    </a:ext>
                  </a:extLst>
                </a:gridCol>
                <a:gridCol w="1197389">
                  <a:extLst>
                    <a:ext uri="{9D8B030D-6E8A-4147-A177-3AD203B41FA5}">
                      <a16:colId xmlns:a16="http://schemas.microsoft.com/office/drawing/2014/main" val="2857455159"/>
                    </a:ext>
                  </a:extLst>
                </a:gridCol>
              </a:tblGrid>
              <a:tr h="60383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100" dirty="0">
                          <a:effectLst/>
                          <a:latin typeface="+mn-lt"/>
                        </a:rPr>
                        <a:t>Model </a:t>
                      </a:r>
                      <a:endParaRPr lang="en-US" sz="2000" b="0" kern="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100">
                          <a:effectLst/>
                          <a:latin typeface="+mn-lt"/>
                        </a:rPr>
                        <a:t>Accuracy</a:t>
                      </a:r>
                      <a:endParaRPr lang="en-US" sz="2000" b="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100">
                          <a:effectLst/>
                          <a:latin typeface="+mn-lt"/>
                        </a:rPr>
                        <a:t>Class</a:t>
                      </a:r>
                      <a:endParaRPr lang="en-US" sz="2000" b="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100">
                          <a:effectLst/>
                          <a:latin typeface="+mn-lt"/>
                        </a:rPr>
                        <a:t>Precision</a:t>
                      </a:r>
                      <a:endParaRPr lang="en-US" sz="2000" b="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100">
                          <a:effectLst/>
                          <a:latin typeface="+mn-lt"/>
                        </a:rPr>
                        <a:t>Recall</a:t>
                      </a:r>
                      <a:endParaRPr lang="en-US" sz="2000" b="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100">
                          <a:effectLst/>
                          <a:latin typeface="+mn-lt"/>
                        </a:rPr>
                        <a:t>F1</a:t>
                      </a:r>
                      <a:endParaRPr lang="en-US" sz="2000" b="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100" dirty="0">
                          <a:effectLst/>
                          <a:latin typeface="+mn-lt"/>
                        </a:rPr>
                        <a:t>Support</a:t>
                      </a:r>
                      <a:endParaRPr lang="en-US" sz="2000" b="0" kern="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89447426"/>
                  </a:ext>
                </a:extLst>
              </a:tr>
              <a:tr h="668192"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100" dirty="0">
                          <a:effectLst/>
                          <a:latin typeface="+mn-lt"/>
                        </a:rPr>
                        <a:t>Baseline Logistic Regression</a:t>
                      </a:r>
                      <a:endParaRPr lang="en-US" sz="2000" b="0" kern="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+mn-lt"/>
                        </a:rPr>
                        <a:t>0.98</a:t>
                      </a:r>
                      <a:endParaRPr lang="en-US" sz="200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+mn-lt"/>
                        </a:rPr>
                        <a:t>0</a:t>
                      </a:r>
                      <a:endParaRPr lang="en-US" sz="200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+mn-lt"/>
                        </a:rPr>
                        <a:t>0.98</a:t>
                      </a:r>
                      <a:endParaRPr lang="en-US" sz="200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+mn-lt"/>
                        </a:rPr>
                        <a:t>1.00</a:t>
                      </a:r>
                      <a:endParaRPr lang="en-US" sz="200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+mn-lt"/>
                        </a:rPr>
                        <a:t>0.99</a:t>
                      </a:r>
                      <a:endParaRPr lang="en-US" sz="200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+mn-lt"/>
                        </a:rPr>
                        <a:t>210</a:t>
                      </a:r>
                      <a:endParaRPr lang="en-US" sz="2000" kern="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55816601"/>
                  </a:ext>
                </a:extLst>
              </a:tr>
              <a:tr h="668192">
                <a:tc vMerge="1">
                  <a:txBody>
                    <a:bodyPr/>
                    <a:lstStyle/>
                    <a:p>
                      <a:endParaRPr lang="LID4096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+mn-lt"/>
                        </a:rPr>
                        <a:t>  -</a:t>
                      </a:r>
                      <a:endParaRPr lang="en-US" sz="200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+mn-lt"/>
                        </a:rPr>
                        <a:t>1</a:t>
                      </a:r>
                      <a:endParaRPr lang="en-US" sz="200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+mn-lt"/>
                        </a:rPr>
                        <a:t>0.00</a:t>
                      </a:r>
                      <a:endParaRPr lang="en-US" sz="200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+mn-lt"/>
                        </a:rPr>
                        <a:t>0.00</a:t>
                      </a:r>
                      <a:endParaRPr lang="en-US" sz="200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+mn-lt"/>
                        </a:rPr>
                        <a:t>0.00</a:t>
                      </a:r>
                      <a:endParaRPr lang="en-US" sz="200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+mn-lt"/>
                        </a:rPr>
                        <a:t>5</a:t>
                      </a:r>
                      <a:endParaRPr lang="en-US" sz="200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755971"/>
                  </a:ext>
                </a:extLst>
              </a:tr>
              <a:tr h="668192"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100" dirty="0">
                          <a:effectLst/>
                          <a:latin typeface="+mn-lt"/>
                        </a:rPr>
                        <a:t>Final Logistic Regression</a:t>
                      </a:r>
                      <a:endParaRPr lang="en-US" sz="2000" b="0" kern="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highlight>
                            <a:srgbClr val="FFFF00"/>
                          </a:highlight>
                          <a:latin typeface="+mn-lt"/>
                        </a:rPr>
                        <a:t>0.87</a:t>
                      </a:r>
                      <a:endParaRPr lang="en-US" sz="2000" kern="100" dirty="0">
                        <a:effectLst/>
                        <a:highlight>
                          <a:srgbClr val="FFFF00"/>
                        </a:highlight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+mn-lt"/>
                        </a:rPr>
                        <a:t>0</a:t>
                      </a:r>
                      <a:endParaRPr lang="en-US" sz="200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+mn-lt"/>
                        </a:rPr>
                        <a:t>0.98</a:t>
                      </a:r>
                      <a:endParaRPr lang="en-US" sz="200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+mn-lt"/>
                        </a:rPr>
                        <a:t>0.88</a:t>
                      </a:r>
                      <a:endParaRPr lang="en-US" sz="200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+mn-lt"/>
                        </a:rPr>
                        <a:t>0.93</a:t>
                      </a:r>
                      <a:endParaRPr lang="en-US" sz="200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+mn-lt"/>
                        </a:rPr>
                        <a:t>210</a:t>
                      </a:r>
                      <a:endParaRPr lang="en-US" sz="2000" kern="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84440497"/>
                  </a:ext>
                </a:extLst>
              </a:tr>
              <a:tr h="668192">
                <a:tc vMerge="1">
                  <a:txBody>
                    <a:bodyPr/>
                    <a:lstStyle/>
                    <a:p>
                      <a:endParaRPr lang="LID4096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+mn-lt"/>
                        </a:rPr>
                        <a:t> </a:t>
                      </a:r>
                      <a:endParaRPr lang="en-US" sz="200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+mn-lt"/>
                        </a:rPr>
                        <a:t>1</a:t>
                      </a:r>
                      <a:endParaRPr lang="en-US" sz="200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+mn-lt"/>
                        </a:rPr>
                        <a:t>0.07</a:t>
                      </a:r>
                      <a:endParaRPr lang="en-US" sz="200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+mn-lt"/>
                        </a:rPr>
                        <a:t>0.40</a:t>
                      </a:r>
                      <a:endParaRPr lang="en-US" sz="200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+mn-lt"/>
                        </a:rPr>
                        <a:t>0.12</a:t>
                      </a:r>
                      <a:endParaRPr lang="en-US" sz="2000" kern="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+mn-lt"/>
                        </a:rPr>
                        <a:t>5</a:t>
                      </a:r>
                      <a:endParaRPr lang="en-US" sz="2000" kern="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71751381"/>
                  </a:ext>
                </a:extLst>
              </a:tr>
            </a:tbl>
          </a:graphicData>
        </a:graphic>
      </p:graphicFrame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65AD2DB-7BDF-28CF-AA72-4CA201DA97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76012" y="64516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355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3841">
        <p:fade/>
      </p:transition>
    </mc:Choice>
    <mc:Fallback xmlns="">
      <p:transition spd="med" advTm="14384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3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28534-CE2E-F3CF-FFB2-E674CD3E9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2" y="914400"/>
            <a:ext cx="11049000" cy="762000"/>
          </a:xfrm>
        </p:spPr>
        <p:txBody>
          <a:bodyPr/>
          <a:lstStyle/>
          <a:p>
            <a:r>
              <a:rPr lang="en-US" dirty="0"/>
              <a:t>Model Results: More accurate but shows room for improvement</a:t>
            </a:r>
            <a:endParaRPr lang="LID4096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D6CFB72-860A-D2AD-F95E-EA7BD5555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0412" y="2209800"/>
            <a:ext cx="4739745" cy="40386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5" name="Content Placeholder 4" descr="A graph of a positive rate&#10;&#10;Description automatically generated">
            <a:extLst>
              <a:ext uri="{FF2B5EF4-FFF2-40B4-BE49-F238E27FC236}">
                <a16:creationId xmlns:a16="http://schemas.microsoft.com/office/drawing/2014/main" id="{EB967C62-3FAB-BD73-7D3C-0155BCBCAE1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 bwMode="auto">
          <a:xfrm>
            <a:off x="5944131" y="2057399"/>
            <a:ext cx="4798481" cy="4038599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E11A2F6-14EA-2863-B5C2-7A309B47B0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01412" y="642302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451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6814">
        <p:fade/>
      </p:transition>
    </mc:Choice>
    <mc:Fallback>
      <p:transition spd="med" advTm="6681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81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E766E-9093-6852-0685-8CAAB74C4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876" y="609600"/>
            <a:ext cx="9143538" cy="1066800"/>
          </a:xfrm>
        </p:spPr>
        <p:txBody>
          <a:bodyPr anchor="b">
            <a:normAutofit/>
          </a:bodyPr>
          <a:lstStyle/>
          <a:p>
            <a:r>
              <a:rPr lang="en-US" dirty="0"/>
              <a:t>Conclusions</a:t>
            </a:r>
            <a:endParaRPr lang="LID4096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65CA54-4884-8972-3E65-9E663E8AE6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effectLst/>
                <a:ea typeface="Calibri" panose="020F0502020204030204" pitchFamily="34" charset="0"/>
              </a:rPr>
              <a:t>The ability to accurately predict a cervical cancer or HPV diagnosis would be a great advantage for all humanity. </a:t>
            </a:r>
          </a:p>
          <a:p>
            <a:pPr marL="0" indent="0">
              <a:buNone/>
            </a:pPr>
            <a:r>
              <a:rPr lang="en-US" dirty="0">
                <a:effectLst/>
                <a:ea typeface="Calibri" panose="020F0502020204030204" pitchFamily="34" charset="0"/>
              </a:rPr>
              <a:t>Privacy concerns will remain a concern.</a:t>
            </a:r>
          </a:p>
          <a:p>
            <a:r>
              <a:rPr lang="en-US" dirty="0">
                <a:effectLst/>
                <a:ea typeface="Calibri" panose="020F0502020204030204" pitchFamily="34" charset="0"/>
              </a:rPr>
              <a:t>Information gained from this effort does demonstrate a need for further modeling</a:t>
            </a:r>
          </a:p>
          <a:p>
            <a:pPr lvl="1"/>
            <a:r>
              <a:rPr lang="en-US" sz="2400" dirty="0"/>
              <a:t>Ask: </a:t>
            </a:r>
          </a:p>
          <a:p>
            <a:pPr lvl="2"/>
            <a:r>
              <a:rPr lang="en-US" sz="2400" dirty="0"/>
              <a:t>More funding </a:t>
            </a:r>
          </a:p>
          <a:p>
            <a:pPr lvl="2"/>
            <a:r>
              <a:rPr lang="en-US" sz="2400" dirty="0"/>
              <a:t>Subject matter expert </a:t>
            </a:r>
          </a:p>
          <a:p>
            <a:pPr lvl="2"/>
            <a:r>
              <a:rPr lang="en-US" sz="2400" dirty="0"/>
              <a:t>More time </a:t>
            </a:r>
            <a:endParaRPr lang="LID4096" sz="2400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D9DB3F7-5BC8-7C9E-8E8E-EC514FDA61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76012" y="644207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559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10650">
        <p:fade/>
      </p:transition>
    </mc:Choice>
    <mc:Fallback>
      <p:transition spd="med" advTm="1106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5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CCF6E1-9F41-16DC-C44F-4A3B1AE0C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0012" y="1447800"/>
            <a:ext cx="9143538" cy="369746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endParaRPr lang="en-US" sz="800" dirty="0"/>
          </a:p>
          <a:p>
            <a:pPr marL="0" indent="0" algn="ctr">
              <a:buNone/>
            </a:pPr>
            <a:r>
              <a:rPr lang="en-US" sz="4400" dirty="0"/>
              <a:t>Questions ? </a:t>
            </a:r>
            <a:endParaRPr lang="LID4096" sz="4400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828A935-12FA-CCED-7101-59F2E7488C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80812" y="642302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592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184">
        <p:fade/>
      </p:transition>
    </mc:Choice>
    <mc:Fallback>
      <p:transition spd="med" advTm="918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B4926-8B6F-D81E-DEBB-3EDE9D9B1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References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6DEC1-F179-0ED6-D90F-01C633F369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/>
              <a:t>HPV Vaccination: What Everyone Should Know </a:t>
            </a:r>
            <a:r>
              <a:rPr lang="en-US" dirty="0"/>
              <a:t>(Accessed 2023, August 11). Vaccines and Preventable Diseases. </a:t>
            </a:r>
            <a:r>
              <a:rPr lang="en-US" dirty="0">
                <a:hlinkClick r:id="rId2"/>
              </a:rPr>
              <a:t>https://www.cdc.gov/vaccines/vpd/hpv/public/index.html</a:t>
            </a:r>
            <a:endParaRPr lang="en-US" dirty="0"/>
          </a:p>
          <a:p>
            <a:pPr marL="0" indent="0">
              <a:buNone/>
            </a:pPr>
            <a:r>
              <a:rPr lang="en-US" i="1" dirty="0"/>
              <a:t>What Should I Know About Screening? </a:t>
            </a:r>
            <a:r>
              <a:rPr lang="en-US" dirty="0"/>
              <a:t>(Accessed 2023, August 11). Gynecologic Cancers. </a:t>
            </a:r>
            <a:r>
              <a:rPr lang="en-US" dirty="0">
                <a:hlinkClick r:id="rId3"/>
              </a:rPr>
              <a:t>https://www.cdc.gov/cancer/cervical/basic_info/screening.htm</a:t>
            </a:r>
            <a:endParaRPr lang="en-US" dirty="0"/>
          </a:p>
          <a:p>
            <a:pPr marL="0" indent="0">
              <a:buNone/>
            </a:pPr>
            <a:r>
              <a:rPr lang="en-US" i="1" dirty="0"/>
              <a:t>HPV-Associated Cancer Statistics </a:t>
            </a:r>
            <a:r>
              <a:rPr lang="en-US" dirty="0"/>
              <a:t>(Accessed 2023, August 11). HPV and Cancer. </a:t>
            </a:r>
            <a:r>
              <a:rPr lang="en-US" dirty="0">
                <a:hlinkClick r:id="rId4"/>
              </a:rPr>
              <a:t>https://www.cdc.gov/cancer/hpv/statistics/index.htm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LID4096" i="1" dirty="0"/>
          </a:p>
        </p:txBody>
      </p:sp>
    </p:spTree>
    <p:extLst>
      <p:ext uri="{BB962C8B-B14F-4D97-AF65-F5344CB8AC3E}">
        <p14:creationId xmlns:p14="http://schemas.microsoft.com/office/powerpoint/2010/main" val="831258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Overview of cervical cancer</a:t>
            </a:r>
          </a:p>
          <a:p>
            <a:r>
              <a:rPr lang="en-US" dirty="0"/>
              <a:t>Project Goals: Groundbreaking invention</a:t>
            </a:r>
          </a:p>
          <a:p>
            <a:r>
              <a:rPr lang="en-US" dirty="0"/>
              <a:t>Model development</a:t>
            </a:r>
          </a:p>
          <a:p>
            <a:r>
              <a:rPr lang="en-US" dirty="0"/>
              <a:t>Project results </a:t>
            </a:r>
          </a:p>
          <a:p>
            <a:r>
              <a:rPr lang="en-US" dirty="0"/>
              <a:t>Next steps</a:t>
            </a: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DB3BC43-1FB2-7CC5-C7C2-84497F13E5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8412" y="64516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11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1093">
        <p:fade/>
      </p:transition>
    </mc:Choice>
    <mc:Fallback xmlns="">
      <p:transition spd="med" advTm="2109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2" y="647700"/>
            <a:ext cx="9143538" cy="685800"/>
          </a:xfrm>
        </p:spPr>
        <p:txBody>
          <a:bodyPr/>
          <a:lstStyle/>
          <a:p>
            <a:r>
              <a:rPr lang="en-US" dirty="0"/>
              <a:t>Cervical Cancer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876" y="1600200"/>
            <a:ext cx="9143538" cy="4267200"/>
          </a:xfrm>
        </p:spPr>
        <p:txBody>
          <a:bodyPr>
            <a:normAutofit fontScale="25000" lnSpcReduction="20000"/>
          </a:bodyPr>
          <a:lstStyle/>
          <a:p>
            <a:r>
              <a:rPr lang="en-US" sz="8800" dirty="0"/>
              <a:t>United States </a:t>
            </a:r>
            <a:r>
              <a:rPr lang="en-US" sz="8800" dirty="0">
                <a:sym typeface="Wingdings" panose="05000000000000000000" pitchFamily="2" charset="2"/>
              </a:rPr>
              <a:t> Annually: </a:t>
            </a:r>
            <a:r>
              <a:rPr lang="en-US" sz="8800" dirty="0"/>
              <a:t>11,500 diagnoses &amp; 4,000 deaths</a:t>
            </a:r>
          </a:p>
          <a:p>
            <a:r>
              <a:rPr lang="en-US" sz="8800" dirty="0"/>
              <a:t>Globally </a:t>
            </a:r>
            <a:r>
              <a:rPr lang="en-US" sz="8800" dirty="0">
                <a:sym typeface="Wingdings" panose="05000000000000000000" pitchFamily="2" charset="2"/>
              </a:rPr>
              <a:t> </a:t>
            </a:r>
            <a:r>
              <a:rPr lang="en-US" sz="8800" dirty="0"/>
              <a:t>2020: 604,000 diagnoses &amp; 342,000 deaths</a:t>
            </a:r>
          </a:p>
          <a:p>
            <a:endParaRPr lang="en-US" sz="8800" dirty="0"/>
          </a:p>
          <a:p>
            <a:r>
              <a:rPr lang="en-US" sz="8800" dirty="0"/>
              <a:t>Human papillomavirus (HPV) is thought to be responsible for 90% of all cervical cancers</a:t>
            </a:r>
          </a:p>
          <a:p>
            <a:r>
              <a:rPr lang="en-US" sz="8800" dirty="0"/>
              <a:t>HPV is contracted by having sex with a person who has the virus</a:t>
            </a:r>
          </a:p>
          <a:p>
            <a:pPr marL="0" indent="0">
              <a:buNone/>
            </a:pPr>
            <a:endParaRPr lang="en-US" sz="8800" dirty="0"/>
          </a:p>
          <a:p>
            <a:r>
              <a:rPr lang="en-US" sz="8800" dirty="0"/>
              <a:t>Two characteristics of this cancer</a:t>
            </a:r>
          </a:p>
          <a:p>
            <a:pPr lvl="1"/>
            <a:r>
              <a:rPr lang="en-US" sz="8800" dirty="0"/>
              <a:t>Women &gt; 30 years old </a:t>
            </a:r>
          </a:p>
          <a:p>
            <a:pPr lvl="1"/>
            <a:r>
              <a:rPr lang="en-US" sz="8800" dirty="0"/>
              <a:t>Long lasting infection with certain types of HPV</a:t>
            </a:r>
          </a:p>
          <a:p>
            <a:pPr marL="320040" lvl="1" indent="0">
              <a:buNone/>
            </a:pPr>
            <a:r>
              <a:rPr lang="en-US" sz="8800" dirty="0"/>
              <a:t> </a:t>
            </a:r>
          </a:p>
          <a:p>
            <a:pPr marL="320040" lvl="1" indent="0">
              <a:buNone/>
            </a:pPr>
            <a:endParaRPr lang="en-US" sz="1000" dirty="0"/>
          </a:p>
        </p:txBody>
      </p:sp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00EA158-5B0A-374C-A592-5520FB25CD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04612" y="6454775"/>
            <a:ext cx="406400" cy="40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736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3607">
        <p:fade/>
      </p:transition>
    </mc:Choice>
    <mc:Fallback xmlns="">
      <p:transition spd="med" advTm="736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85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Cervical Cancer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ctr"/>
            <a:endParaRPr lang="en-US" sz="4000" dirty="0"/>
          </a:p>
          <a:p>
            <a:r>
              <a:rPr lang="en-US" sz="4800" dirty="0"/>
              <a:t>93% of all cases of cervical cancer are preventable </a:t>
            </a:r>
          </a:p>
          <a:p>
            <a:endParaRPr lang="en-US" sz="900" dirty="0"/>
          </a:p>
          <a:p>
            <a:pPr lvl="1"/>
            <a:r>
              <a:rPr lang="en-US" sz="4400" dirty="0"/>
              <a:t>With screening tests and HPV vaccination </a:t>
            </a: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21EFD00-8C1B-D9F1-BABC-A587EA12F2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04612" y="64516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966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1620">
        <p:fade/>
      </p:transition>
    </mc:Choice>
    <mc:Fallback xmlns="">
      <p:transition spd="med" advTm="1162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1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Goals 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 an invention that uses machine learning</a:t>
            </a:r>
          </a:p>
          <a:p>
            <a:pPr lvl="1"/>
            <a:r>
              <a:rPr lang="en-US" dirty="0"/>
              <a:t>Cost effective app-based tool</a:t>
            </a:r>
          </a:p>
          <a:p>
            <a:pPr marL="32004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320040" lvl="1" indent="0">
              <a:buNone/>
            </a:pPr>
            <a:endParaRPr lang="en-US" dirty="0"/>
          </a:p>
          <a:p>
            <a:pPr lvl="1"/>
            <a:r>
              <a:rPr lang="en-US" dirty="0"/>
              <a:t>Predicting cervical cancer and HPV based on health info &amp; risk factors </a:t>
            </a:r>
          </a:p>
          <a:p>
            <a:pPr lvl="1"/>
            <a:r>
              <a:rPr lang="en-US" dirty="0"/>
              <a:t>Gives pathway for next steps for medical care or intervention </a:t>
            </a:r>
          </a:p>
          <a:p>
            <a:pPr lvl="1"/>
            <a:r>
              <a:rPr lang="en-US" dirty="0"/>
              <a:t>Ensures privacy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66B7CD-9DC6-07BE-8B9B-0A7D03DC6F48}"/>
              </a:ext>
            </a:extLst>
          </p:cNvPr>
          <p:cNvSpPr/>
          <p:nvPr/>
        </p:nvSpPr>
        <p:spPr>
          <a:xfrm>
            <a:off x="1979611" y="2838012"/>
            <a:ext cx="1900893" cy="119271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Health &amp; Screening info</a:t>
            </a:r>
            <a:endParaRPr lang="LID4096" dirty="0" err="1"/>
          </a:p>
        </p:txBody>
      </p:sp>
      <p:sp>
        <p:nvSpPr>
          <p:cNvPr id="5" name="Plus Sign 4">
            <a:extLst>
              <a:ext uri="{FF2B5EF4-FFF2-40B4-BE49-F238E27FC236}">
                <a16:creationId xmlns:a16="http://schemas.microsoft.com/office/drawing/2014/main" id="{D05E8CEF-B72B-0858-D867-57DC2C23C721}"/>
              </a:ext>
            </a:extLst>
          </p:cNvPr>
          <p:cNvSpPr/>
          <p:nvPr/>
        </p:nvSpPr>
        <p:spPr>
          <a:xfrm flipV="1">
            <a:off x="3979750" y="3260632"/>
            <a:ext cx="457200" cy="420837"/>
          </a:xfrm>
          <a:prstGeom prst="mathPlus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 err="1"/>
          </a:p>
        </p:txBody>
      </p:sp>
      <p:sp>
        <p:nvSpPr>
          <p:cNvPr id="7" name="Equals 6">
            <a:extLst>
              <a:ext uri="{FF2B5EF4-FFF2-40B4-BE49-F238E27FC236}">
                <a16:creationId xmlns:a16="http://schemas.microsoft.com/office/drawing/2014/main" id="{A0A301CA-FB9F-8B3D-83A9-38E3DA2650B5}"/>
              </a:ext>
            </a:extLst>
          </p:cNvPr>
          <p:cNvSpPr/>
          <p:nvPr/>
        </p:nvSpPr>
        <p:spPr>
          <a:xfrm>
            <a:off x="6534503" y="3260633"/>
            <a:ext cx="685800" cy="420837"/>
          </a:xfrm>
          <a:prstGeom prst="mathEqual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 err="1">
              <a:solidFill>
                <a:schemeClr val="tx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01EEF48-85E8-52F4-0BEE-817812DC45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6012" y="2770336"/>
            <a:ext cx="2143478" cy="1317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computer screen with a brain and text&#10;&#10;Description automatically generated with medium confidence">
            <a:extLst>
              <a:ext uri="{FF2B5EF4-FFF2-40B4-BE49-F238E27FC236}">
                <a16:creationId xmlns:a16="http://schemas.microsoft.com/office/drawing/2014/main" id="{3A001CBC-4284-2369-7439-04A714D386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8467" y="2853887"/>
            <a:ext cx="1781752" cy="1249651"/>
          </a:xfrm>
          <a:prstGeom prst="rect">
            <a:avLst/>
          </a:prstGeom>
        </p:spPr>
      </p:pic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B07C3BC-E5CE-87D8-4983-928D5BD14B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80812" y="6445157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868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2008">
        <p:fade/>
      </p:transition>
    </mc:Choice>
    <mc:Fallback xmlns="">
      <p:transition spd="med" advTm="620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5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Development: Data Source</a:t>
            </a:r>
            <a:br>
              <a:rPr lang="en-US" dirty="0"/>
            </a:b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E0D4756-0832-34CC-B751-1AF366644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University of California, Irvine under the name Cervical cancer (Risk Factors) Data 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Collected at Hospital Universitario de Caracas in Caracas, Venezuela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858 subjects and 36 variables </a:t>
            </a:r>
          </a:p>
          <a:p>
            <a:endParaRPr lang="LID4096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56621E3-D863-0713-FD8D-7B823D5D7C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8412" y="644207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24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2212">
        <p:fade/>
      </p:transition>
    </mc:Choice>
    <mc:Fallback xmlns="">
      <p:transition spd="med" advTm="222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1C8DF-D2F4-CD64-56DB-D44832B93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Development: Variables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40252-5AD9-34F5-BA1C-C2A706BE5B8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Binary categories: </a:t>
            </a:r>
          </a:p>
          <a:p>
            <a:pPr lvl="1"/>
            <a:r>
              <a:rPr lang="en-US" dirty="0"/>
              <a:t>Cancer diagnosis, HPV diagnosis </a:t>
            </a:r>
          </a:p>
          <a:p>
            <a:pPr lvl="1"/>
            <a:r>
              <a:rPr lang="en-US" dirty="0"/>
              <a:t>STD Y/N questions</a:t>
            </a:r>
          </a:p>
          <a:p>
            <a:pPr lvl="1"/>
            <a:r>
              <a:rPr lang="en-US" dirty="0"/>
              <a:t>Smoking Y/N</a:t>
            </a:r>
          </a:p>
          <a:p>
            <a:pPr lvl="1"/>
            <a:r>
              <a:rPr lang="en-US" dirty="0"/>
              <a:t>Birth Control Y/N </a:t>
            </a:r>
            <a:endParaRPr lang="LID4096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BF6460-9A54-BFCD-B78E-9F6C6B37A3C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Continuous:  </a:t>
            </a:r>
          </a:p>
          <a:p>
            <a:pPr lvl="1"/>
            <a:r>
              <a:rPr lang="en-US" dirty="0"/>
              <a:t>Age </a:t>
            </a:r>
          </a:p>
          <a:p>
            <a:pPr lvl="1"/>
            <a:r>
              <a:rPr lang="en-US" dirty="0"/>
              <a:t>Length of STDs</a:t>
            </a:r>
          </a:p>
          <a:p>
            <a:pPr lvl="1"/>
            <a:r>
              <a:rPr lang="en-US" dirty="0"/>
              <a:t>Length of Smoking</a:t>
            </a:r>
          </a:p>
          <a:p>
            <a:pPr lvl="1"/>
            <a:r>
              <a:rPr lang="en-US" dirty="0"/>
              <a:t>Length of Birth Control</a:t>
            </a:r>
            <a:endParaRPr lang="LID4096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E155A89-941F-4CAC-95B6-7243A86C0C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04612" y="64516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26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8486">
        <p:fade/>
      </p:transition>
    </mc:Choice>
    <mc:Fallback xmlns="">
      <p:transition spd="med" advTm="484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48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02E54-9175-FFFF-3573-6339924FD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Development: Understanding the data</a:t>
            </a:r>
            <a:endParaRPr lang="LID4096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52AD839-E8D7-A63F-9E0C-6683792C7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All females  </a:t>
            </a:r>
          </a:p>
          <a:p>
            <a:r>
              <a:rPr lang="en-US" dirty="0"/>
              <a:t>Average age 26.8 years </a:t>
            </a:r>
          </a:p>
          <a:p>
            <a:r>
              <a:rPr lang="en-US" dirty="0"/>
              <a:t>Cervical cancer diagnoses make up 2% of the data</a:t>
            </a:r>
          </a:p>
          <a:p>
            <a:pPr lvl="1"/>
            <a:r>
              <a:rPr lang="en-US" dirty="0"/>
              <a:t>18 cases</a:t>
            </a:r>
          </a:p>
          <a:p>
            <a:r>
              <a:rPr lang="en-US" dirty="0"/>
              <a:t>HPV diagnoses make up 2% of the data </a:t>
            </a:r>
          </a:p>
          <a:p>
            <a:pPr lvl="1"/>
            <a:r>
              <a:rPr lang="en-US" dirty="0"/>
              <a:t>18 cases</a:t>
            </a:r>
          </a:p>
          <a:p>
            <a:r>
              <a:rPr lang="en-US" dirty="0"/>
              <a:t>16 out of 18 cervical cancer &amp; HPV diagnoses are for the same patients </a:t>
            </a:r>
          </a:p>
          <a:p>
            <a:endParaRPr lang="LID4096" dirty="0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A4361A6-2E9C-8249-DEDD-A2D1B4C9C5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2212" y="64516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419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3106">
        <p:fade/>
      </p:transition>
    </mc:Choice>
    <mc:Fallback xmlns="">
      <p:transition spd="med" advTm="4310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1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" name="Title 1">
            <a:extLst>
              <a:ext uri="{FF2B5EF4-FFF2-40B4-BE49-F238E27FC236}">
                <a16:creationId xmlns:a16="http://schemas.microsoft.com/office/drawing/2014/main" id="{E506011E-4E70-EA7F-789D-793DB5D62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2212" y="990600"/>
            <a:ext cx="3809998" cy="990600"/>
          </a:xfrm>
        </p:spPr>
        <p:txBody>
          <a:bodyPr>
            <a:normAutofit/>
          </a:bodyPr>
          <a:lstStyle/>
          <a:p>
            <a:r>
              <a:rPr lang="en-US" dirty="0"/>
              <a:t>Model Development: Data cleaning</a:t>
            </a:r>
          </a:p>
        </p:txBody>
      </p:sp>
      <p:pic>
        <p:nvPicPr>
          <p:cNvPr id="2050" name="Picture 2" descr="A graph of different sizes and colors&#10;&#10;Description automatically generated with medium confidence">
            <a:extLst>
              <a:ext uri="{FF2B5EF4-FFF2-40B4-BE49-F238E27FC236}">
                <a16:creationId xmlns:a16="http://schemas.microsoft.com/office/drawing/2014/main" id="{2FF51114-741B-6F37-4C1C-BDA972E918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00490" y="1353731"/>
            <a:ext cx="5760720" cy="390288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5BD2127-E6BE-29E3-2A3F-4DE4F98CB3A4}"/>
              </a:ext>
            </a:extLst>
          </p:cNvPr>
          <p:cNvSpPr txBox="1"/>
          <p:nvPr/>
        </p:nvSpPr>
        <p:spPr>
          <a:xfrm>
            <a:off x="7847012" y="2133600"/>
            <a:ext cx="3048000" cy="3046988"/>
          </a:xfrm>
          <a:prstGeom prst="rect">
            <a:avLst/>
          </a:prstGeom>
          <a:noFill/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square" rtlCol="0" anchor="ctr" anchorCtr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Replace missing values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Keep all records due to rare outcome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Check distributions before and after missing value imputation</a:t>
            </a:r>
            <a:endParaRPr lang="LID4096" sz="2400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34C5BD0-AC52-6276-78A1-B8101F8B39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52210" y="64516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137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2332">
        <p:fade/>
      </p:transition>
    </mc:Choice>
    <mc:Fallback xmlns="">
      <p:transition spd="med" advTm="6233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9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oject planning overview presentatio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98000"/>
              </a:schemeClr>
            </a:duotone>
          </a:blip>
          <a:tile tx="0" ty="0" sx="100000" sy="100000" flip="none" algn="ctr"/>
        </a:blipFill>
      </a:bgFillStyleLst>
    </a:fmtScheme>
  </a:themeElements>
  <a:objectDefaults>
    <a:spDef>
      <a:spPr>
        <a:solidFill>
          <a:schemeClr val="accent1">
            <a:lumMod val="50000"/>
          </a:schemeClr>
        </a:solidFill>
      </a:spPr>
      <a:bodyPr rtlCol="0" anchor="ctr"/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accent1">
              <a:lumMod val="20000"/>
              <a:lumOff val="80000"/>
            </a:schemeClr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Business project planning overview presentation.potx" id="{0D6D6775-FC9F-484B-A889-C0FCD86449E3}" vid="{CBE6795F-D548-4056-89FC-5BC618C494F3}"/>
    </a:ext>
  </a:extLst>
</a:theme>
</file>

<file path=ppt/theme/theme2.xml><?xml version="1.0" encoding="utf-8"?>
<a:theme xmlns:a="http://schemas.openxmlformats.org/drawingml/2006/main" name="Office Theme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project planning overview presentation</Template>
  <TotalTime>1631</TotalTime>
  <Words>579</Words>
  <Application>Microsoft Office PowerPoint</Application>
  <PresentationFormat>Custom</PresentationFormat>
  <Paragraphs>131</Paragraphs>
  <Slides>16</Slides>
  <Notes>6</Notes>
  <HiddenSlides>0</HiddenSlides>
  <MMClips>15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Wingdings</vt:lpstr>
      <vt:lpstr>Project planning overview presentation</vt:lpstr>
      <vt:lpstr>Cervical Cancer Risk Factors</vt:lpstr>
      <vt:lpstr>Today’s presentation</vt:lpstr>
      <vt:lpstr>Cervical Cancer</vt:lpstr>
      <vt:lpstr>Cervical Cancer</vt:lpstr>
      <vt:lpstr>Project Goals </vt:lpstr>
      <vt:lpstr>Model Development: Data Source </vt:lpstr>
      <vt:lpstr>Model Development: Variables</vt:lpstr>
      <vt:lpstr>Model Development: Understanding the data</vt:lpstr>
      <vt:lpstr>Model Development: Data cleaning</vt:lpstr>
      <vt:lpstr>Model Development: Dropping variables</vt:lpstr>
      <vt:lpstr>Model development: Methodology</vt:lpstr>
      <vt:lpstr>Results: Logistic Regression final model</vt:lpstr>
      <vt:lpstr>Model Results: More accurate but shows room for improvement</vt:lpstr>
      <vt:lpstr>Conclusions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Cervical Cancer Risk Factors</dc:title>
  <dc:creator>Kristie Kooken</dc:creator>
  <cp:lastModifiedBy>Kristie Kooken</cp:lastModifiedBy>
  <cp:revision>121</cp:revision>
  <dcterms:created xsi:type="dcterms:W3CDTF">2023-08-11T04:20:21Z</dcterms:created>
  <dcterms:modified xsi:type="dcterms:W3CDTF">2023-08-12T21:27:58Z</dcterms:modified>
</cp:coreProperties>
</file>